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257" r:id="rId3"/>
    <p:sldId id="302" r:id="rId4"/>
    <p:sldId id="303" r:id="rId5"/>
    <p:sldId id="304" r:id="rId6"/>
    <p:sldId id="305" r:id="rId7"/>
    <p:sldId id="306" r:id="rId8"/>
    <p:sldId id="307" r:id="rId9"/>
    <p:sldId id="308" r:id="rId10"/>
    <p:sldId id="309" r:id="rId11"/>
    <p:sldId id="310" r:id="rId12"/>
    <p:sldId id="311" r:id="rId13"/>
    <p:sldId id="312" r:id="rId14"/>
    <p:sldId id="313" r:id="rId15"/>
    <p:sldId id="291" r:id="rId16"/>
    <p:sldId id="292" r:id="rId17"/>
    <p:sldId id="293" r:id="rId18"/>
    <p:sldId id="294" r:id="rId19"/>
    <p:sldId id="295" r:id="rId20"/>
    <p:sldId id="296" r:id="rId21"/>
    <p:sldId id="297" r:id="rId22"/>
    <p:sldId id="298" r:id="rId23"/>
    <p:sldId id="299" r:id="rId24"/>
    <p:sldId id="300" r:id="rId25"/>
    <p:sldId id="301" r:id="rId2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307"/>
    <p:restoredTop sz="94530"/>
  </p:normalViewPr>
  <p:slideViewPr>
    <p:cSldViewPr snapToGrid="0" snapToObjects="1">
      <p:cViewPr varScale="1">
        <p:scale>
          <a:sx n="82" d="100"/>
          <a:sy n="82" d="100"/>
        </p:scale>
        <p:origin x="87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06550" y="635000"/>
            <a:ext cx="9779000" cy="6522729"/>
          </a:xfrm>
          <a:prstGeom prst="rect">
            <a:avLst/>
          </a:prstGeom>
        </p:spPr>
        <p:txBody>
          <a:bodyPr lIns="91439" tIns="45719" rIns="91439" bIns="45719" anchor="t">
            <a:noAutofit/>
          </a:bodyPr>
          <a:lstStyle/>
          <a:p>
            <a:endParaRPr dirty="0"/>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xfrm>
            <a:off x="6311798" y="9245600"/>
            <a:ext cx="368504" cy="381000"/>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9.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20.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2020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706765" y="3226831"/>
            <a:ext cx="7974940"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4</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22nd</a:t>
            </a:r>
            <a:r>
              <a:rPr dirty="0">
                <a:latin typeface="Gill Sans MT" panose="020B0502020104020203" pitchFamily="34" charset="77"/>
              </a:rPr>
              <a:t> </a:t>
            </a:r>
            <a:r>
              <a:rPr lang="en-GB" dirty="0">
                <a:latin typeface="Gill Sans MT" panose="020B0502020104020203" pitchFamily="34" charset="77"/>
              </a:rPr>
              <a:t>September</a:t>
            </a:r>
            <a:r>
              <a:rPr dirty="0">
                <a:latin typeface="Gill Sans MT" panose="020B0502020104020203" pitchFamily="34" charset="77"/>
              </a:rPr>
              <a:t> 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200935" y="1309202"/>
            <a:ext cx="361637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forbidden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97770" y="4316658"/>
            <a:ext cx="5507633"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is forbidden, you are not allowed to do it or have it.</a:t>
            </a:r>
            <a:endParaRPr sz="3600" dirty="0">
              <a:latin typeface="Gill Sans MT" panose="020B0502020104020203" pitchFamily="34" charset="77"/>
            </a:endParaRPr>
          </a:p>
        </p:txBody>
      </p:sp>
      <p:sp>
        <p:nvSpPr>
          <p:cNvPr id="155" name="The was a tear in Freddie’s new school jumper."/>
          <p:cNvSpPr txBox="1"/>
          <p:nvPr/>
        </p:nvSpPr>
        <p:spPr>
          <a:xfrm>
            <a:off x="0" y="645263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Football was </a:t>
            </a:r>
            <a:r>
              <a:rPr lang="en-GB" sz="4000" b="1" dirty="0">
                <a:latin typeface="Gill Sans MT" panose="020B0502020104020203" pitchFamily="34" charset="77"/>
              </a:rPr>
              <a:t>forbidden</a:t>
            </a:r>
            <a:r>
              <a:rPr lang="en-GB" sz="4000" dirty="0">
                <a:latin typeface="Gill Sans MT" panose="020B0502020104020203" pitchFamily="34" charset="77"/>
              </a:rPr>
              <a:t> on the school playground.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for-bid-den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8" name="Picture 7" descr="A picture containing honeycomb&#10;&#10;Description automatically generated">
            <a:extLst>
              <a:ext uri="{FF2B5EF4-FFF2-40B4-BE49-F238E27FC236}">
                <a16:creationId xmlns:a16="http://schemas.microsoft.com/office/drawing/2014/main" id="{ECD7D376-CAC7-EB4E-8D5F-0A516E9073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91983" y="3252134"/>
            <a:ext cx="2119998" cy="2119998"/>
          </a:xfrm>
          <a:prstGeom prst="rect">
            <a:avLst/>
          </a:prstGeom>
        </p:spPr>
      </p:pic>
      <p:pic>
        <p:nvPicPr>
          <p:cNvPr id="6" name="Picture 5" descr="A picture containing drawing&#10;&#10;Description automatically generated">
            <a:extLst>
              <a:ext uri="{FF2B5EF4-FFF2-40B4-BE49-F238E27FC236}">
                <a16:creationId xmlns:a16="http://schemas.microsoft.com/office/drawing/2014/main" id="{AD6A6D9C-7FDA-5645-B30D-34CE75E1B6E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35154" y="2534049"/>
            <a:ext cx="3582179" cy="3582179"/>
          </a:xfrm>
          <a:prstGeom prst="rect">
            <a:avLst/>
          </a:prstGeom>
        </p:spPr>
      </p:pic>
      <p:graphicFrame>
        <p:nvGraphicFramePr>
          <p:cNvPr id="3" name="Table 2">
            <a:extLst>
              <a:ext uri="{FF2B5EF4-FFF2-40B4-BE49-F238E27FC236}">
                <a16:creationId xmlns:a16="http://schemas.microsoft.com/office/drawing/2014/main" id="{1C74F24B-EB61-AFAC-9E2E-FC95B57E4F73}"/>
              </a:ext>
            </a:extLst>
          </p:cNvPr>
          <p:cNvGraphicFramePr>
            <a:graphicFrameLocks noGrp="1"/>
          </p:cNvGraphicFramePr>
          <p:nvPr>
            <p:extLst>
              <p:ext uri="{D42A27DB-BD31-4B8C-83A1-F6EECF244321}">
                <p14:modId xmlns:p14="http://schemas.microsoft.com/office/powerpoint/2010/main" val="267848200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illegal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legal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hidden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strictly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outlawed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permitted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given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705304702"/>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4905985" y="1309202"/>
            <a:ext cx="420628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appearance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13861" y="4036789"/>
            <a:ext cx="684993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Someone's or something's appearance is the way that they look.</a:t>
            </a:r>
            <a:endParaRPr sz="3600" dirty="0">
              <a:latin typeface="Gill Sans MT" panose="020B0502020104020203" pitchFamily="34" charset="77"/>
            </a:endParaRPr>
          </a:p>
        </p:txBody>
      </p:sp>
      <p:sp>
        <p:nvSpPr>
          <p:cNvPr id="155" name="The was a tear in Freddie’s new school jumper."/>
          <p:cNvSpPr txBox="1"/>
          <p:nvPr/>
        </p:nvSpPr>
        <p:spPr>
          <a:xfrm>
            <a:off x="-27810" y="624302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Jennifer’s </a:t>
            </a:r>
            <a:r>
              <a:rPr lang="en-GB" sz="4000" b="1" dirty="0">
                <a:latin typeface="Gill Sans MT" panose="020B0502020104020203" pitchFamily="34" charset="77"/>
              </a:rPr>
              <a:t>appearance</a:t>
            </a:r>
            <a:r>
              <a:rPr lang="en-GB" sz="4000" dirty="0">
                <a:latin typeface="Gill Sans MT" panose="020B0502020104020203" pitchFamily="34" charset="77"/>
              </a:rPr>
              <a:t> was smart and strong.</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ap-pear-ance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A close up of a logo&#10;&#10;Description automatically generated">
            <a:extLst>
              <a:ext uri="{FF2B5EF4-FFF2-40B4-BE49-F238E27FC236}">
                <a16:creationId xmlns:a16="http://schemas.microsoft.com/office/drawing/2014/main" id="{288921B9-D202-2A43-B8A5-C33A717449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56329" y="2501169"/>
            <a:ext cx="3532693" cy="3532693"/>
          </a:xfrm>
          <a:prstGeom prst="rect">
            <a:avLst/>
          </a:prstGeom>
        </p:spPr>
      </p:pic>
      <p:graphicFrame>
        <p:nvGraphicFramePr>
          <p:cNvPr id="7" name="Table 2">
            <a:extLst>
              <a:ext uri="{FF2B5EF4-FFF2-40B4-BE49-F238E27FC236}">
                <a16:creationId xmlns:a16="http://schemas.microsoft.com/office/drawing/2014/main" id="{67034EE7-40F1-469F-645F-35DC14A30E8F}"/>
              </a:ext>
            </a:extLst>
          </p:cNvPr>
          <p:cNvGraphicFramePr>
            <a:graphicFrameLocks noGrp="1"/>
          </p:cNvGraphicFramePr>
          <p:nvPr>
            <p:extLst>
              <p:ext uri="{D42A27DB-BD31-4B8C-83A1-F6EECF244321}">
                <p14:modId xmlns:p14="http://schemas.microsoft.com/office/powerpoint/2010/main" val="105326241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image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interference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beautiful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look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clearance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unkempt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265298840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06123" y="1309202"/>
            <a:ext cx="320600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arrogant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58520" y="4018647"/>
            <a:ext cx="6233380" cy="19492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000" dirty="0">
                <a:latin typeface="Gill Sans MT" panose="020B0502020104020203" pitchFamily="34" charset="77"/>
              </a:rPr>
              <a:t>Someone who is arrogant behaves in a proud, unpleasant way towards other people because they believe that they are more important than others.</a:t>
            </a:r>
            <a:endParaRPr sz="3000" dirty="0">
              <a:latin typeface="Gill Sans MT" panose="020B0502020104020203" pitchFamily="34" charset="77"/>
            </a:endParaRPr>
          </a:p>
        </p:txBody>
      </p:sp>
      <p:sp>
        <p:nvSpPr>
          <p:cNvPr id="155" name="The was a tear in Freddie’s new school jumper."/>
          <p:cNvSpPr txBox="1"/>
          <p:nvPr/>
        </p:nvSpPr>
        <p:spPr>
          <a:xfrm>
            <a:off x="0" y="630662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b="1" dirty="0">
                <a:latin typeface="Gill Sans MT" panose="020B0502020104020203" pitchFamily="34" charset="77"/>
              </a:rPr>
              <a:t>Felix</a:t>
            </a:r>
            <a:r>
              <a:rPr lang="en-GB" sz="4000" dirty="0">
                <a:latin typeface="Gill Sans MT" panose="020B0502020104020203" pitchFamily="34" charset="77"/>
              </a:rPr>
              <a:t> could be quite arrogant in maths lessons.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ar-ro-gant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8" name="Picture 7" descr="A close up of a logo&#10;&#10;Description automatically generated">
            <a:extLst>
              <a:ext uri="{FF2B5EF4-FFF2-40B4-BE49-F238E27FC236}">
                <a16:creationId xmlns:a16="http://schemas.microsoft.com/office/drawing/2014/main" id="{06CF0EFF-DE70-4A42-9033-A7BA5CD677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3223" y="2889052"/>
            <a:ext cx="3120020" cy="3120020"/>
          </a:xfrm>
          <a:prstGeom prst="rect">
            <a:avLst/>
          </a:prstGeom>
        </p:spPr>
      </p:pic>
      <p:graphicFrame>
        <p:nvGraphicFramePr>
          <p:cNvPr id="3" name="Table 2">
            <a:extLst>
              <a:ext uri="{FF2B5EF4-FFF2-40B4-BE49-F238E27FC236}">
                <a16:creationId xmlns:a16="http://schemas.microsoft.com/office/drawing/2014/main" id="{47B07AAF-C305-41E9-7B96-17E30ABF8F70}"/>
              </a:ext>
            </a:extLst>
          </p:cNvPr>
          <p:cNvGraphicFramePr>
            <a:graphicFrameLocks noGrp="1"/>
          </p:cNvGraphicFramePr>
          <p:nvPr>
            <p:extLst>
              <p:ext uri="{D42A27DB-BD31-4B8C-83A1-F6EECF244321}">
                <p14:modId xmlns:p14="http://schemas.microsoft.com/office/powerpoint/2010/main" val="128178019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cocky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elegant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person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aloof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modest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experiment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88310258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22103" y="1309202"/>
            <a:ext cx="237404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refuge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902460" y="4133006"/>
            <a:ext cx="5507633" cy="1487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000" dirty="0">
                <a:latin typeface="Gill Sans MT" panose="020B0502020104020203" pitchFamily="34" charset="77"/>
              </a:rPr>
              <a:t>If you take refuge somewhere, you try to protect yourself from physical harm by going there.</a:t>
            </a:r>
            <a:endParaRPr sz="3000" dirty="0">
              <a:latin typeface="Gill Sans MT" panose="020B0502020104020203" pitchFamily="34" charset="77"/>
            </a:endParaRPr>
          </a:p>
        </p:txBody>
      </p:sp>
      <p:sp>
        <p:nvSpPr>
          <p:cNvPr id="155" name="The was a tear in Freddie’s new school jumper."/>
          <p:cNvSpPr txBox="1"/>
          <p:nvPr/>
        </p:nvSpPr>
        <p:spPr>
          <a:xfrm>
            <a:off x="5112" y="643106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family took </a:t>
            </a:r>
            <a:r>
              <a:rPr lang="en-GB" sz="4000" b="1" dirty="0">
                <a:latin typeface="Gill Sans MT" panose="020B0502020104020203" pitchFamily="34" charset="77"/>
              </a:rPr>
              <a:t>refuge</a:t>
            </a:r>
            <a:r>
              <a:rPr lang="en-GB" sz="4000" dirty="0">
                <a:latin typeface="Gill Sans MT" panose="020B0502020104020203" pitchFamily="34" charset="77"/>
              </a:rPr>
              <a:t> in the Anderson shelter.</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ref-uge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A close up of a logo&#10;&#10;Description automatically generated">
            <a:extLst>
              <a:ext uri="{FF2B5EF4-FFF2-40B4-BE49-F238E27FC236}">
                <a16:creationId xmlns:a16="http://schemas.microsoft.com/office/drawing/2014/main" id="{46882B40-7CD5-7245-AAB6-8AAD73BD68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41223" y="2436161"/>
            <a:ext cx="3509476" cy="3509476"/>
          </a:xfrm>
          <a:prstGeom prst="rect">
            <a:avLst/>
          </a:prstGeom>
        </p:spPr>
      </p:pic>
      <p:graphicFrame>
        <p:nvGraphicFramePr>
          <p:cNvPr id="3" name="Table 2">
            <a:extLst>
              <a:ext uri="{FF2B5EF4-FFF2-40B4-BE49-F238E27FC236}">
                <a16:creationId xmlns:a16="http://schemas.microsoft.com/office/drawing/2014/main" id="{FF8A3861-FD1D-1C8C-6DE7-6E4816DD6196}"/>
              </a:ext>
            </a:extLst>
          </p:cNvPr>
          <p:cNvGraphicFramePr>
            <a:graphicFrameLocks noGrp="1"/>
          </p:cNvGraphicFramePr>
          <p:nvPr>
            <p:extLst>
              <p:ext uri="{D42A27DB-BD31-4B8C-83A1-F6EECF244321}">
                <p14:modId xmlns:p14="http://schemas.microsoft.com/office/powerpoint/2010/main" val="298643220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shelter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deluge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sanctuary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refuse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safe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3314743141"/>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13532" y="1309202"/>
            <a:ext cx="299120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collapse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28584" y="4087119"/>
            <a:ext cx="675963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collapse, you suddenly faint or fall down because you are very ill or weak.</a:t>
            </a:r>
            <a:endParaRPr sz="3600" dirty="0">
              <a:latin typeface="Gill Sans MT" panose="020B0502020104020203" pitchFamily="34" charset="77"/>
            </a:endParaRPr>
          </a:p>
        </p:txBody>
      </p:sp>
      <p:sp>
        <p:nvSpPr>
          <p:cNvPr id="155" name="The was a tear in Freddie’s new school jumper."/>
          <p:cNvSpPr txBox="1"/>
          <p:nvPr/>
        </p:nvSpPr>
        <p:spPr>
          <a:xfrm>
            <a:off x="0" y="609920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Mrs. Jones </a:t>
            </a:r>
            <a:r>
              <a:rPr lang="en-GB" sz="4000" b="1" dirty="0">
                <a:latin typeface="Gill Sans MT" panose="020B0502020104020203" pitchFamily="34" charset="77"/>
              </a:rPr>
              <a:t>collapsed</a:t>
            </a:r>
            <a:r>
              <a:rPr lang="en-GB" sz="4000" dirty="0">
                <a:latin typeface="Gill Sans MT" panose="020B0502020104020203" pitchFamily="34" charset="77"/>
              </a:rPr>
              <a:t> onto her desk at home time.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col-lapse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A picture containing clock, food&#10;&#10;Description automatically generated">
            <a:extLst>
              <a:ext uri="{FF2B5EF4-FFF2-40B4-BE49-F238E27FC236}">
                <a16:creationId xmlns:a16="http://schemas.microsoft.com/office/drawing/2014/main" id="{C2D02224-188A-F942-993E-773F0695283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51283" y="2688013"/>
            <a:ext cx="3144980" cy="3144980"/>
          </a:xfrm>
          <a:prstGeom prst="rect">
            <a:avLst/>
          </a:prstGeom>
        </p:spPr>
      </p:pic>
      <p:graphicFrame>
        <p:nvGraphicFramePr>
          <p:cNvPr id="3" name="Table 2">
            <a:extLst>
              <a:ext uri="{FF2B5EF4-FFF2-40B4-BE49-F238E27FC236}">
                <a16:creationId xmlns:a16="http://schemas.microsoft.com/office/drawing/2014/main" id="{05CFED90-DED7-E22C-5818-50E4C8CF0944}"/>
              </a:ext>
            </a:extLst>
          </p:cNvPr>
          <p:cNvGraphicFramePr>
            <a:graphicFrameLocks noGrp="1"/>
          </p:cNvGraphicFramePr>
          <p:nvPr>
            <p:extLst>
              <p:ext uri="{D42A27DB-BD31-4B8C-83A1-F6EECF244321}">
                <p14:modId xmlns:p14="http://schemas.microsoft.com/office/powerpoint/2010/main" val="196314607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slump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hold up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perhaps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totally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fall down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traps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2613302502"/>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98068650"/>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mirror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petal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crowd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meal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076207595"/>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forbidden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refuge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appearance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collapse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958941364"/>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voice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mirror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crowd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petal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meal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70003927"/>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A *** is a large group of people who have gathered together, for example to watch or listen to something interesting, or to protest about something.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A *** is an occasion when people sit down and eat, usually at a regular 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When someone speaks or sings, you hear their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The *** of a flower are the thin coloured or white parts which together form the flower.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A *** is a flat piece of glass which reflects light, so that when you look at it you can see yourself reflected in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33345651-A062-D29E-CE52-097F0313FA20}"/>
              </a:ext>
            </a:extLst>
          </p:cNvPr>
          <p:cNvPicPr>
            <a:picLocks noChangeAspect="1"/>
          </p:cNvPicPr>
          <p:nvPr/>
        </p:nvPicPr>
        <p:blipFill>
          <a:blip r:embed="rId5"/>
          <a:stretch>
            <a:fillRect/>
          </a:stretch>
        </p:blipFill>
        <p:spPr>
          <a:xfrm>
            <a:off x="11240171" y="5352690"/>
            <a:ext cx="770620" cy="770620"/>
          </a:xfrm>
          <a:prstGeom prst="rect">
            <a:avLst/>
          </a:prstGeom>
        </p:spPr>
      </p:pic>
      <p:pic>
        <p:nvPicPr>
          <p:cNvPr id="3" name="Picture 2" descr="A picture containing mirror, window, clock&#10;&#10;Description automatically generated">
            <a:extLst>
              <a:ext uri="{FF2B5EF4-FFF2-40B4-BE49-F238E27FC236}">
                <a16:creationId xmlns:a16="http://schemas.microsoft.com/office/drawing/2014/main" id="{B8F9A303-EDDD-0147-2E8A-7DF73672CBF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076908" y="7943057"/>
            <a:ext cx="876097" cy="876097"/>
          </a:xfrm>
          <a:prstGeom prst="rect">
            <a:avLst/>
          </a:prstGeom>
        </p:spPr>
      </p:pic>
      <p:pic>
        <p:nvPicPr>
          <p:cNvPr id="5" name="Picture 4" descr="A close up of a logo&#10;&#10;Description automatically generated">
            <a:extLst>
              <a:ext uri="{FF2B5EF4-FFF2-40B4-BE49-F238E27FC236}">
                <a16:creationId xmlns:a16="http://schemas.microsoft.com/office/drawing/2014/main" id="{EC452FFE-E986-394E-0A72-3B3F9BE8642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291565" y="2867059"/>
            <a:ext cx="770621" cy="770621"/>
          </a:xfrm>
          <a:prstGeom prst="rect">
            <a:avLst/>
          </a:prstGeom>
        </p:spPr>
      </p:pic>
      <p:pic>
        <p:nvPicPr>
          <p:cNvPr id="6" name="Picture 5" descr="A close up of a logo&#10;&#10;Description automatically generated">
            <a:extLst>
              <a:ext uri="{FF2B5EF4-FFF2-40B4-BE49-F238E27FC236}">
                <a16:creationId xmlns:a16="http://schemas.microsoft.com/office/drawing/2014/main" id="{A5D17952-56C6-41D7-9BFD-E448BAD9A02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126792" y="6592346"/>
            <a:ext cx="876097" cy="876097"/>
          </a:xfrm>
          <a:prstGeom prst="rect">
            <a:avLst/>
          </a:prstGeom>
        </p:spPr>
      </p:pic>
      <p:pic>
        <p:nvPicPr>
          <p:cNvPr id="7" name="Picture 6" descr="A close up of a logo&#10;&#10;Description automatically generated">
            <a:extLst>
              <a:ext uri="{FF2B5EF4-FFF2-40B4-BE49-F238E27FC236}">
                <a16:creationId xmlns:a16="http://schemas.microsoft.com/office/drawing/2014/main" id="{627E5A96-72BF-2C9B-2925-9AE4DDBA25A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237665" y="4011757"/>
            <a:ext cx="871897" cy="871897"/>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70737141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forbidden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appearance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arrogant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refuge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collapse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193747280"/>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Someone who is *** behaves in a proud, unpleasant way towards other people because they believe that they are more important than others.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Someone's or something’s *** is the way that they look.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take *** somewhere, you try to protect yourself from physical harm by going there.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you suddenly faint or fall down because you are very ill or weak.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something is ***, you are not allowed to do it or have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3" name="Picture 2" descr="A picture containing honeycomb&#10;&#10;Description automatically generated">
            <a:extLst>
              <a:ext uri="{FF2B5EF4-FFF2-40B4-BE49-F238E27FC236}">
                <a16:creationId xmlns:a16="http://schemas.microsoft.com/office/drawing/2014/main" id="{1920FCEA-C710-B9B6-44FB-D91E0F37F2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88495" y="8206097"/>
            <a:ext cx="455853" cy="455853"/>
          </a:xfrm>
          <a:prstGeom prst="rect">
            <a:avLst/>
          </a:prstGeom>
        </p:spPr>
      </p:pic>
      <p:pic>
        <p:nvPicPr>
          <p:cNvPr id="5" name="Picture 4" descr="A picture containing drawing&#10;&#10;Description automatically generated">
            <a:extLst>
              <a:ext uri="{FF2B5EF4-FFF2-40B4-BE49-F238E27FC236}">
                <a16:creationId xmlns:a16="http://schemas.microsoft.com/office/drawing/2014/main" id="{2A4327ED-2CD1-F1EC-32DE-32CDE680E13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016705" y="8048895"/>
            <a:ext cx="770259" cy="770259"/>
          </a:xfrm>
          <a:prstGeom prst="rect">
            <a:avLst/>
          </a:prstGeom>
        </p:spPr>
      </p:pic>
      <p:pic>
        <p:nvPicPr>
          <p:cNvPr id="6" name="Picture 5" descr="A close up of a logo&#10;&#10;Description automatically generated">
            <a:extLst>
              <a:ext uri="{FF2B5EF4-FFF2-40B4-BE49-F238E27FC236}">
                <a16:creationId xmlns:a16="http://schemas.microsoft.com/office/drawing/2014/main" id="{B217BA0F-906F-FED3-7F40-37E12012E97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26792" y="4224242"/>
            <a:ext cx="775129" cy="775129"/>
          </a:xfrm>
          <a:prstGeom prst="rect">
            <a:avLst/>
          </a:prstGeom>
        </p:spPr>
      </p:pic>
      <p:pic>
        <p:nvPicPr>
          <p:cNvPr id="7" name="Picture 6" descr="A close up of a logo&#10;&#10;Description automatically generated">
            <a:extLst>
              <a:ext uri="{FF2B5EF4-FFF2-40B4-BE49-F238E27FC236}">
                <a16:creationId xmlns:a16="http://schemas.microsoft.com/office/drawing/2014/main" id="{05CDA08B-F3B9-27B0-6053-F67AADE8365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143095" y="2785517"/>
            <a:ext cx="809131" cy="809131"/>
          </a:xfrm>
          <a:prstGeom prst="rect">
            <a:avLst/>
          </a:prstGeom>
        </p:spPr>
      </p:pic>
      <p:pic>
        <p:nvPicPr>
          <p:cNvPr id="17" name="Picture 16" descr="A close up of a logo&#10;&#10;Description automatically generated">
            <a:extLst>
              <a:ext uri="{FF2B5EF4-FFF2-40B4-BE49-F238E27FC236}">
                <a16:creationId xmlns:a16="http://schemas.microsoft.com/office/drawing/2014/main" id="{5D1EC858-EC14-9240-63DD-C4E7651038B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078952" y="5368743"/>
            <a:ext cx="770260" cy="770260"/>
          </a:xfrm>
          <a:prstGeom prst="rect">
            <a:avLst/>
          </a:prstGeom>
        </p:spPr>
      </p:pic>
      <p:pic>
        <p:nvPicPr>
          <p:cNvPr id="18" name="Picture 17" descr="A picture containing clock, food&#10;&#10;Description automatically generated">
            <a:extLst>
              <a:ext uri="{FF2B5EF4-FFF2-40B4-BE49-F238E27FC236}">
                <a16:creationId xmlns:a16="http://schemas.microsoft.com/office/drawing/2014/main" id="{BE03E3BC-8077-0F4A-F52E-BC561068EA5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016705" y="6637158"/>
            <a:ext cx="809131" cy="809131"/>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6" name="tear">
            <a:extLst>
              <a:ext uri="{FF2B5EF4-FFF2-40B4-BE49-F238E27FC236}">
                <a16:creationId xmlns:a16="http://schemas.microsoft.com/office/drawing/2014/main" id="{E005A031-FECF-6936-CBEA-729A91DC54BB}"/>
              </a:ext>
            </a:extLst>
          </p:cNvPr>
          <p:cNvSpPr txBox="1"/>
          <p:nvPr/>
        </p:nvSpPr>
        <p:spPr>
          <a:xfrm>
            <a:off x="2985510" y="3085008"/>
            <a:ext cx="16270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voice</a:t>
            </a:r>
            <a:endParaRPr b="1" dirty="0">
              <a:latin typeface="Gill Sans MT" panose="020B0502020104020203" pitchFamily="34" charset="77"/>
              <a:sym typeface="American Typewriter"/>
            </a:endParaRPr>
          </a:p>
        </p:txBody>
      </p:sp>
      <p:sp>
        <p:nvSpPr>
          <p:cNvPr id="17" name="office">
            <a:extLst>
              <a:ext uri="{FF2B5EF4-FFF2-40B4-BE49-F238E27FC236}">
                <a16:creationId xmlns:a16="http://schemas.microsoft.com/office/drawing/2014/main" id="{EE67BB21-645F-0968-12EA-87DA29370890}"/>
              </a:ext>
            </a:extLst>
          </p:cNvPr>
          <p:cNvSpPr txBox="1"/>
          <p:nvPr/>
        </p:nvSpPr>
        <p:spPr>
          <a:xfrm>
            <a:off x="2751475" y="3993661"/>
            <a:ext cx="209512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mirror</a:t>
            </a:r>
            <a:endParaRPr dirty="0">
              <a:latin typeface="Gill Sans MT" panose="020B0502020104020203" pitchFamily="34" charset="77"/>
            </a:endParaRPr>
          </a:p>
        </p:txBody>
      </p:sp>
      <p:sp>
        <p:nvSpPr>
          <p:cNvPr id="18" name="spare">
            <a:extLst>
              <a:ext uri="{FF2B5EF4-FFF2-40B4-BE49-F238E27FC236}">
                <a16:creationId xmlns:a16="http://schemas.microsoft.com/office/drawing/2014/main" id="{02DF30A1-6901-6C04-2D34-C298DD0191A1}"/>
              </a:ext>
            </a:extLst>
          </p:cNvPr>
          <p:cNvSpPr txBox="1"/>
          <p:nvPr/>
        </p:nvSpPr>
        <p:spPr>
          <a:xfrm>
            <a:off x="2834028" y="4843260"/>
            <a:ext cx="193001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crowd</a:t>
            </a:r>
            <a:endParaRPr b="1" dirty="0">
              <a:latin typeface="Gill Sans MT" panose="020B0502020104020203" pitchFamily="34" charset="77"/>
              <a:sym typeface="American Typewriter"/>
            </a:endParaRPr>
          </a:p>
        </p:txBody>
      </p:sp>
      <p:sp>
        <p:nvSpPr>
          <p:cNvPr id="19" name="chipped">
            <a:extLst>
              <a:ext uri="{FF2B5EF4-FFF2-40B4-BE49-F238E27FC236}">
                <a16:creationId xmlns:a16="http://schemas.microsoft.com/office/drawing/2014/main" id="{D772D908-125D-4049-C5F2-057A20BBE820}"/>
              </a:ext>
            </a:extLst>
          </p:cNvPr>
          <p:cNvSpPr txBox="1"/>
          <p:nvPr/>
        </p:nvSpPr>
        <p:spPr>
          <a:xfrm>
            <a:off x="3011962" y="5769060"/>
            <a:ext cx="157415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petal</a:t>
            </a:r>
            <a:endParaRPr dirty="0">
              <a:latin typeface="Gill Sans MT" panose="020B0502020104020203" pitchFamily="34" charset="77"/>
            </a:endParaRPr>
          </a:p>
        </p:txBody>
      </p:sp>
      <p:sp>
        <p:nvSpPr>
          <p:cNvPr id="20" name="lift">
            <a:extLst>
              <a:ext uri="{FF2B5EF4-FFF2-40B4-BE49-F238E27FC236}">
                <a16:creationId xmlns:a16="http://schemas.microsoft.com/office/drawing/2014/main" id="{71579275-B0AD-57FB-D3BD-A2F9EFB071BA}"/>
              </a:ext>
            </a:extLst>
          </p:cNvPr>
          <p:cNvSpPr txBox="1"/>
          <p:nvPr/>
        </p:nvSpPr>
        <p:spPr>
          <a:xfrm>
            <a:off x="3021580" y="6639612"/>
            <a:ext cx="155491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meal</a:t>
            </a:r>
            <a:endParaRPr dirty="0">
              <a:latin typeface="Gill Sans MT" panose="020B0502020104020203" pitchFamily="34" charset="77"/>
            </a:endParaRPr>
          </a:p>
        </p:txBody>
      </p:sp>
      <p:sp>
        <p:nvSpPr>
          <p:cNvPr id="21" name="mutter">
            <a:extLst>
              <a:ext uri="{FF2B5EF4-FFF2-40B4-BE49-F238E27FC236}">
                <a16:creationId xmlns:a16="http://schemas.microsoft.com/office/drawing/2014/main" id="{216E0D2B-B83A-BDC5-B062-59195DA7E145}"/>
              </a:ext>
            </a:extLst>
          </p:cNvPr>
          <p:cNvSpPr txBox="1"/>
          <p:nvPr/>
        </p:nvSpPr>
        <p:spPr>
          <a:xfrm>
            <a:off x="7469664" y="3961911"/>
            <a:ext cx="349294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appearance</a:t>
            </a:r>
            <a:endParaRPr b="1" dirty="0">
              <a:latin typeface="Gill Sans MT" panose="020B0502020104020203" pitchFamily="34" charset="77"/>
              <a:sym typeface="American Typewriter"/>
            </a:endParaRPr>
          </a:p>
        </p:txBody>
      </p:sp>
      <p:sp>
        <p:nvSpPr>
          <p:cNvPr id="23" name="unveil">
            <a:extLst>
              <a:ext uri="{FF2B5EF4-FFF2-40B4-BE49-F238E27FC236}">
                <a16:creationId xmlns:a16="http://schemas.microsoft.com/office/drawing/2014/main" id="{938333F6-42F6-3E30-9408-D6464F9C54F7}"/>
              </a:ext>
            </a:extLst>
          </p:cNvPr>
          <p:cNvSpPr txBox="1"/>
          <p:nvPr/>
        </p:nvSpPr>
        <p:spPr>
          <a:xfrm>
            <a:off x="8134504" y="5750010"/>
            <a:ext cx="197329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refuge</a:t>
            </a:r>
            <a:endParaRPr b="1" dirty="0">
              <a:latin typeface="Gill Sans MT" panose="020B0502020104020203" pitchFamily="34" charset="77"/>
              <a:sym typeface="American Typewriter"/>
            </a:endParaRPr>
          </a:p>
        </p:txBody>
      </p:sp>
      <p:sp>
        <p:nvSpPr>
          <p:cNvPr id="24" name="tolerate">
            <a:extLst>
              <a:ext uri="{FF2B5EF4-FFF2-40B4-BE49-F238E27FC236}">
                <a16:creationId xmlns:a16="http://schemas.microsoft.com/office/drawing/2014/main" id="{3C8A43A4-701F-C622-AC13-223C32CFE2A1}"/>
              </a:ext>
            </a:extLst>
          </p:cNvPr>
          <p:cNvSpPr txBox="1"/>
          <p:nvPr/>
        </p:nvSpPr>
        <p:spPr>
          <a:xfrm>
            <a:off x="7750189" y="3065958"/>
            <a:ext cx="293189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forbidden</a:t>
            </a:r>
            <a:endParaRPr dirty="0">
              <a:latin typeface="Gill Sans MT" panose="020B0502020104020203" pitchFamily="34" charset="77"/>
            </a:endParaRPr>
          </a:p>
        </p:txBody>
      </p:sp>
      <p:sp>
        <p:nvSpPr>
          <p:cNvPr id="25" name="fixation">
            <a:extLst>
              <a:ext uri="{FF2B5EF4-FFF2-40B4-BE49-F238E27FC236}">
                <a16:creationId xmlns:a16="http://schemas.microsoft.com/office/drawing/2014/main" id="{8D61EBC7-6226-FC7B-4C4B-3F913BA2CE36}"/>
              </a:ext>
            </a:extLst>
          </p:cNvPr>
          <p:cNvSpPr txBox="1"/>
          <p:nvPr/>
        </p:nvSpPr>
        <p:spPr>
          <a:xfrm>
            <a:off x="7881636" y="4824210"/>
            <a:ext cx="266900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arrogant</a:t>
            </a:r>
            <a:endParaRPr dirty="0">
              <a:latin typeface="Gill Sans MT" panose="020B0502020104020203" pitchFamily="34" charset="77"/>
            </a:endParaRPr>
          </a:p>
        </p:txBody>
      </p:sp>
      <p:sp>
        <p:nvSpPr>
          <p:cNvPr id="26" name="unveil">
            <a:extLst>
              <a:ext uri="{FF2B5EF4-FFF2-40B4-BE49-F238E27FC236}">
                <a16:creationId xmlns:a16="http://schemas.microsoft.com/office/drawing/2014/main" id="{EE5FB31E-83BD-E0F4-399E-58E79257ADA2}"/>
              </a:ext>
            </a:extLst>
          </p:cNvPr>
          <p:cNvSpPr txBox="1"/>
          <p:nvPr/>
        </p:nvSpPr>
        <p:spPr>
          <a:xfrm>
            <a:off x="7954166" y="6639611"/>
            <a:ext cx="244458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collapse</a:t>
            </a:r>
            <a:endParaRPr b="1" dirty="0">
              <a:latin typeface="Gill Sans MT" panose="020B0502020104020203" pitchFamily="34" charset="77"/>
              <a:sym typeface="American Typewrite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37978" y="42942"/>
            <a:ext cx="661719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voice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60593" y="5613965"/>
            <a:ext cx="10875989"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mirror</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8DE0F6A5-5025-01FF-85AB-92680D5AFC6E}"/>
              </a:ext>
            </a:extLst>
          </p:cNvPr>
          <p:cNvPicPr>
            <a:picLocks noChangeAspect="1"/>
          </p:cNvPicPr>
          <p:nvPr/>
        </p:nvPicPr>
        <p:blipFill>
          <a:blip r:embed="rId4"/>
          <a:stretch>
            <a:fillRect/>
          </a:stretch>
        </p:blipFill>
        <p:spPr>
          <a:xfrm>
            <a:off x="8389398" y="602862"/>
            <a:ext cx="3251200" cy="3251200"/>
          </a:xfrm>
          <a:prstGeom prst="rect">
            <a:avLst/>
          </a:prstGeom>
        </p:spPr>
      </p:pic>
      <p:pic>
        <p:nvPicPr>
          <p:cNvPr id="4" name="Picture 3" descr="A picture containing mirror, window, clock&#10;&#10;Description automatically generated">
            <a:extLst>
              <a:ext uri="{FF2B5EF4-FFF2-40B4-BE49-F238E27FC236}">
                <a16:creationId xmlns:a16="http://schemas.microsoft.com/office/drawing/2014/main" id="{F74C34F1-F490-8101-B586-FAB481B0E1D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75861" y="5856420"/>
            <a:ext cx="3169464" cy="3169464"/>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08292" y="507204"/>
            <a:ext cx="67742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crowd</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81350" y="5158882"/>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petal</a:t>
            </a:r>
            <a:endParaRPr sz="19900" dirty="0">
              <a:latin typeface="Gill Sans MT" panose="020B0502020104020203" pitchFamily="34" charset="77"/>
            </a:endParaRPr>
          </a:p>
        </p:txBody>
      </p:sp>
      <p:pic>
        <p:nvPicPr>
          <p:cNvPr id="2" name="Picture 1" descr="A close up of a logo&#10;&#10;Description automatically generated">
            <a:extLst>
              <a:ext uri="{FF2B5EF4-FFF2-40B4-BE49-F238E27FC236}">
                <a16:creationId xmlns:a16="http://schemas.microsoft.com/office/drawing/2014/main" id="{8D18CAD2-E5B3-F131-2899-EA637ABBEA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3629" y="473186"/>
            <a:ext cx="3532693" cy="3532693"/>
          </a:xfrm>
          <a:prstGeom prst="rect">
            <a:avLst/>
          </a:prstGeom>
        </p:spPr>
      </p:pic>
      <p:pic>
        <p:nvPicPr>
          <p:cNvPr id="4" name="Picture 3" descr="A close up of a logo&#10;&#10;Description automatically generated">
            <a:extLst>
              <a:ext uri="{FF2B5EF4-FFF2-40B4-BE49-F238E27FC236}">
                <a16:creationId xmlns:a16="http://schemas.microsoft.com/office/drawing/2014/main" id="{28C134D2-3B1E-B94D-4078-606E30F9B7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6214" y="5662814"/>
            <a:ext cx="3404958" cy="3404958"/>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60798" y="305549"/>
            <a:ext cx="5913478"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meal</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860798" y="5894752"/>
            <a:ext cx="1234608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forbidden</a:t>
            </a:r>
            <a:endParaRPr sz="11500" dirty="0">
              <a:latin typeface="Gill Sans MT" panose="020B0502020104020203" pitchFamily="34" charset="77"/>
            </a:endParaRPr>
          </a:p>
        </p:txBody>
      </p:sp>
      <p:pic>
        <p:nvPicPr>
          <p:cNvPr id="2" name="Picture 1" descr="A close up of a logo&#10;&#10;Description automatically generated">
            <a:extLst>
              <a:ext uri="{FF2B5EF4-FFF2-40B4-BE49-F238E27FC236}">
                <a16:creationId xmlns:a16="http://schemas.microsoft.com/office/drawing/2014/main" id="{AC7F056E-B2F8-1AC2-8DB5-331A1240F8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3629" y="685828"/>
            <a:ext cx="2997200" cy="2997200"/>
          </a:xfrm>
          <a:prstGeom prst="rect">
            <a:avLst/>
          </a:prstGeom>
        </p:spPr>
      </p:pic>
      <p:pic>
        <p:nvPicPr>
          <p:cNvPr id="4" name="Picture 3" descr="A picture containing honeycomb&#10;&#10;Description automatically generated">
            <a:extLst>
              <a:ext uri="{FF2B5EF4-FFF2-40B4-BE49-F238E27FC236}">
                <a16:creationId xmlns:a16="http://schemas.microsoft.com/office/drawing/2014/main" id="{4CC93095-A158-4C3C-DC4B-F82054C583F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6317" y="6320310"/>
            <a:ext cx="2119998" cy="2119998"/>
          </a:xfrm>
          <a:prstGeom prst="rect">
            <a:avLst/>
          </a:prstGeom>
        </p:spPr>
      </p:pic>
      <p:pic>
        <p:nvPicPr>
          <p:cNvPr id="7" name="Picture 6" descr="A picture containing drawing&#10;&#10;Description automatically generated">
            <a:extLst>
              <a:ext uri="{FF2B5EF4-FFF2-40B4-BE49-F238E27FC236}">
                <a16:creationId xmlns:a16="http://schemas.microsoft.com/office/drawing/2014/main" id="{50DB73A4-6FF9-7AD9-5A67-64ABCE673F6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9488" y="5602225"/>
            <a:ext cx="3582179" cy="3582179"/>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976564"/>
            <a:ext cx="11999897"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appearance</a:t>
            </a:r>
            <a:endParaRPr sz="19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48023" y="4885108"/>
            <a:ext cx="10288591"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endParaRPr sz="13800" dirty="0">
              <a:latin typeface="Gill Sans MT" panose="020B0502020104020203" pitchFamily="34" charset="77"/>
            </a:endParaRPr>
          </a:p>
        </p:txBody>
      </p:sp>
      <p:sp>
        <p:nvSpPr>
          <p:cNvPr id="7" name="TextBox 6">
            <a:extLst>
              <a:ext uri="{FF2B5EF4-FFF2-40B4-BE49-F238E27FC236}">
                <a16:creationId xmlns:a16="http://schemas.microsoft.com/office/drawing/2014/main" id="{7CF8BC82-5E60-2BC6-2EF2-6C5F77EC2876}"/>
              </a:ext>
            </a:extLst>
          </p:cNvPr>
          <p:cNvSpPr txBox="1"/>
          <p:nvPr/>
        </p:nvSpPr>
        <p:spPr>
          <a:xfrm>
            <a:off x="1972442" y="5975466"/>
            <a:ext cx="11594592" cy="26468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16600" dirty="0">
                <a:latin typeface="Gill Sans MT" panose="020B0502020104020203" pitchFamily="34" charset="77"/>
              </a:rPr>
              <a:t>arrogant</a:t>
            </a:r>
            <a:endParaRPr lang="en-US" dirty="0"/>
          </a:p>
        </p:txBody>
      </p:sp>
      <p:pic>
        <p:nvPicPr>
          <p:cNvPr id="2" name="Picture 1" descr="A close up of a logo&#10;&#10;Description automatically generated">
            <a:extLst>
              <a:ext uri="{FF2B5EF4-FFF2-40B4-BE49-F238E27FC236}">
                <a16:creationId xmlns:a16="http://schemas.microsoft.com/office/drawing/2014/main" id="{295E9988-09C3-3B3C-4DE2-03780386B4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97351" y="462115"/>
            <a:ext cx="3532693" cy="3532693"/>
          </a:xfrm>
          <a:prstGeom prst="rect">
            <a:avLst/>
          </a:prstGeom>
        </p:spPr>
      </p:pic>
      <p:pic>
        <p:nvPicPr>
          <p:cNvPr id="4" name="Picture 3" descr="A close up of a logo&#10;&#10;Description automatically generated">
            <a:extLst>
              <a:ext uri="{FF2B5EF4-FFF2-40B4-BE49-F238E27FC236}">
                <a16:creationId xmlns:a16="http://schemas.microsoft.com/office/drawing/2014/main" id="{9E0CE22C-0D31-2EFE-3C10-DFE97FA243D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2471" y="5802786"/>
            <a:ext cx="3120020" cy="312002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00147" y="113114"/>
            <a:ext cx="785952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refuge</a:t>
            </a:r>
            <a:endParaRPr sz="96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521790"/>
            <a:ext cx="941044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collapse</a:t>
            </a:r>
            <a:endParaRPr sz="16600" dirty="0">
              <a:latin typeface="Gill Sans MT" panose="020B0502020104020203" pitchFamily="34" charset="77"/>
            </a:endParaRPr>
          </a:p>
        </p:txBody>
      </p:sp>
      <p:pic>
        <p:nvPicPr>
          <p:cNvPr id="2" name="Picture 1" descr="A close up of a logo&#10;&#10;Description automatically generated">
            <a:extLst>
              <a:ext uri="{FF2B5EF4-FFF2-40B4-BE49-F238E27FC236}">
                <a16:creationId xmlns:a16="http://schemas.microsoft.com/office/drawing/2014/main" id="{215B9C31-8DCB-BCDD-9F93-7A63E8A2C5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83488" y="384160"/>
            <a:ext cx="3509476" cy="3509476"/>
          </a:xfrm>
          <a:prstGeom prst="rect">
            <a:avLst/>
          </a:prstGeom>
        </p:spPr>
      </p:pic>
      <p:pic>
        <p:nvPicPr>
          <p:cNvPr id="4" name="Picture 3" descr="A picture containing clock, food&#10;&#10;Description automatically generated">
            <a:extLst>
              <a:ext uri="{FF2B5EF4-FFF2-40B4-BE49-F238E27FC236}">
                <a16:creationId xmlns:a16="http://schemas.microsoft.com/office/drawing/2014/main" id="{406C672C-3890-FD30-DE6F-AD9DABDDA9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3866" y="5734836"/>
            <a:ext cx="3144980" cy="314498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6" name="tear">
            <a:extLst>
              <a:ext uri="{FF2B5EF4-FFF2-40B4-BE49-F238E27FC236}">
                <a16:creationId xmlns:a16="http://schemas.microsoft.com/office/drawing/2014/main" id="{215BB1B9-97D5-F56B-7BA5-70749A961EE3}"/>
              </a:ext>
            </a:extLst>
          </p:cNvPr>
          <p:cNvSpPr txBox="1"/>
          <p:nvPr/>
        </p:nvSpPr>
        <p:spPr>
          <a:xfrm>
            <a:off x="5747164" y="2274766"/>
            <a:ext cx="16270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voice</a:t>
            </a:r>
            <a:endParaRPr b="1" dirty="0">
              <a:latin typeface="Gill Sans MT" panose="020B0502020104020203" pitchFamily="34" charset="77"/>
              <a:sym typeface="American Typewriter"/>
            </a:endParaRPr>
          </a:p>
        </p:txBody>
      </p:sp>
      <p:sp>
        <p:nvSpPr>
          <p:cNvPr id="17" name="office">
            <a:extLst>
              <a:ext uri="{FF2B5EF4-FFF2-40B4-BE49-F238E27FC236}">
                <a16:creationId xmlns:a16="http://schemas.microsoft.com/office/drawing/2014/main" id="{D5CC0DF1-DDB9-4B7B-E79E-D45C941E1BF1}"/>
              </a:ext>
            </a:extLst>
          </p:cNvPr>
          <p:cNvSpPr txBox="1"/>
          <p:nvPr/>
        </p:nvSpPr>
        <p:spPr>
          <a:xfrm>
            <a:off x="5513129" y="3183419"/>
            <a:ext cx="209512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mirror</a:t>
            </a:r>
            <a:endParaRPr dirty="0">
              <a:latin typeface="Gill Sans MT" panose="020B0502020104020203" pitchFamily="34" charset="77"/>
            </a:endParaRPr>
          </a:p>
        </p:txBody>
      </p:sp>
      <p:sp>
        <p:nvSpPr>
          <p:cNvPr id="18" name="spare">
            <a:extLst>
              <a:ext uri="{FF2B5EF4-FFF2-40B4-BE49-F238E27FC236}">
                <a16:creationId xmlns:a16="http://schemas.microsoft.com/office/drawing/2014/main" id="{24321541-8BDC-CC07-27D2-5B4FC04EADAB}"/>
              </a:ext>
            </a:extLst>
          </p:cNvPr>
          <p:cNvSpPr txBox="1"/>
          <p:nvPr/>
        </p:nvSpPr>
        <p:spPr>
          <a:xfrm>
            <a:off x="5595682" y="4033018"/>
            <a:ext cx="193001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crowd</a:t>
            </a:r>
            <a:endParaRPr b="1" dirty="0">
              <a:latin typeface="Gill Sans MT" panose="020B0502020104020203" pitchFamily="34" charset="77"/>
              <a:sym typeface="American Typewriter"/>
            </a:endParaRPr>
          </a:p>
        </p:txBody>
      </p:sp>
      <p:sp>
        <p:nvSpPr>
          <p:cNvPr id="19" name="chipped">
            <a:extLst>
              <a:ext uri="{FF2B5EF4-FFF2-40B4-BE49-F238E27FC236}">
                <a16:creationId xmlns:a16="http://schemas.microsoft.com/office/drawing/2014/main" id="{C2BF75F6-ECF9-FC7C-93E9-B5A02FA9D39E}"/>
              </a:ext>
            </a:extLst>
          </p:cNvPr>
          <p:cNvSpPr txBox="1"/>
          <p:nvPr/>
        </p:nvSpPr>
        <p:spPr>
          <a:xfrm>
            <a:off x="5773616" y="4958818"/>
            <a:ext cx="157415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petal</a:t>
            </a:r>
            <a:endParaRPr dirty="0">
              <a:latin typeface="Gill Sans MT" panose="020B0502020104020203" pitchFamily="34" charset="77"/>
            </a:endParaRPr>
          </a:p>
        </p:txBody>
      </p:sp>
      <p:sp>
        <p:nvSpPr>
          <p:cNvPr id="20" name="lift">
            <a:extLst>
              <a:ext uri="{FF2B5EF4-FFF2-40B4-BE49-F238E27FC236}">
                <a16:creationId xmlns:a16="http://schemas.microsoft.com/office/drawing/2014/main" id="{36055DFC-6479-1F50-96CC-D8F514A36B43}"/>
              </a:ext>
            </a:extLst>
          </p:cNvPr>
          <p:cNvSpPr txBox="1"/>
          <p:nvPr/>
        </p:nvSpPr>
        <p:spPr>
          <a:xfrm>
            <a:off x="5783234" y="5829370"/>
            <a:ext cx="155491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meal</a:t>
            </a:r>
            <a:endParaRPr dirty="0">
              <a:latin typeface="Gill Sans MT" panose="020B0502020104020203" pitchFamily="34" charset="77"/>
            </a:endParaRPr>
          </a:p>
        </p:txBody>
      </p:sp>
    </p:spTree>
    <p:extLst>
      <p:ext uri="{BB962C8B-B14F-4D97-AF65-F5344CB8AC3E}">
        <p14:creationId xmlns:p14="http://schemas.microsoft.com/office/powerpoint/2010/main" val="188411033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8" name="mutter">
            <a:extLst>
              <a:ext uri="{FF2B5EF4-FFF2-40B4-BE49-F238E27FC236}">
                <a16:creationId xmlns:a16="http://schemas.microsoft.com/office/drawing/2014/main" id="{772217A8-EB43-4482-DDBB-21FF9266376E}"/>
              </a:ext>
            </a:extLst>
          </p:cNvPr>
          <p:cNvSpPr txBox="1"/>
          <p:nvPr/>
        </p:nvSpPr>
        <p:spPr>
          <a:xfrm>
            <a:off x="4814219" y="3418118"/>
            <a:ext cx="349294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appearance</a:t>
            </a:r>
            <a:endParaRPr b="1" dirty="0">
              <a:latin typeface="Gill Sans MT" panose="020B0502020104020203" pitchFamily="34" charset="77"/>
              <a:sym typeface="American Typewriter"/>
            </a:endParaRPr>
          </a:p>
        </p:txBody>
      </p:sp>
      <p:sp>
        <p:nvSpPr>
          <p:cNvPr id="11" name="unveil">
            <a:extLst>
              <a:ext uri="{FF2B5EF4-FFF2-40B4-BE49-F238E27FC236}">
                <a16:creationId xmlns:a16="http://schemas.microsoft.com/office/drawing/2014/main" id="{3B31A45D-4178-53F3-E7DB-2787DD693CDF}"/>
              </a:ext>
            </a:extLst>
          </p:cNvPr>
          <p:cNvSpPr txBox="1"/>
          <p:nvPr/>
        </p:nvSpPr>
        <p:spPr>
          <a:xfrm>
            <a:off x="5479059" y="5206217"/>
            <a:ext cx="197329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refuge</a:t>
            </a:r>
            <a:endParaRPr b="1" dirty="0">
              <a:latin typeface="Gill Sans MT" panose="020B0502020104020203" pitchFamily="34" charset="77"/>
              <a:sym typeface="American Typewriter"/>
            </a:endParaRPr>
          </a:p>
        </p:txBody>
      </p:sp>
      <p:sp>
        <p:nvSpPr>
          <p:cNvPr id="12" name="tolerate">
            <a:extLst>
              <a:ext uri="{FF2B5EF4-FFF2-40B4-BE49-F238E27FC236}">
                <a16:creationId xmlns:a16="http://schemas.microsoft.com/office/drawing/2014/main" id="{D2047A3D-BE22-3641-DFF7-74EA4D304E4B}"/>
              </a:ext>
            </a:extLst>
          </p:cNvPr>
          <p:cNvSpPr txBox="1"/>
          <p:nvPr/>
        </p:nvSpPr>
        <p:spPr>
          <a:xfrm>
            <a:off x="5094744" y="2522165"/>
            <a:ext cx="293189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forbidden</a:t>
            </a:r>
            <a:endParaRPr dirty="0">
              <a:latin typeface="Gill Sans MT" panose="020B0502020104020203" pitchFamily="34" charset="77"/>
            </a:endParaRPr>
          </a:p>
        </p:txBody>
      </p:sp>
      <p:sp>
        <p:nvSpPr>
          <p:cNvPr id="13" name="fixation">
            <a:extLst>
              <a:ext uri="{FF2B5EF4-FFF2-40B4-BE49-F238E27FC236}">
                <a16:creationId xmlns:a16="http://schemas.microsoft.com/office/drawing/2014/main" id="{5FE05953-C178-FA90-7DF8-96764567B140}"/>
              </a:ext>
            </a:extLst>
          </p:cNvPr>
          <p:cNvSpPr txBox="1"/>
          <p:nvPr/>
        </p:nvSpPr>
        <p:spPr>
          <a:xfrm>
            <a:off x="5226191" y="4280417"/>
            <a:ext cx="266900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arrogant</a:t>
            </a:r>
            <a:endParaRPr dirty="0">
              <a:latin typeface="Gill Sans MT" panose="020B0502020104020203" pitchFamily="34" charset="77"/>
            </a:endParaRPr>
          </a:p>
        </p:txBody>
      </p:sp>
      <p:sp>
        <p:nvSpPr>
          <p:cNvPr id="14" name="unveil">
            <a:extLst>
              <a:ext uri="{FF2B5EF4-FFF2-40B4-BE49-F238E27FC236}">
                <a16:creationId xmlns:a16="http://schemas.microsoft.com/office/drawing/2014/main" id="{3418F009-06AF-462D-C4BE-A21E41C993DB}"/>
              </a:ext>
            </a:extLst>
          </p:cNvPr>
          <p:cNvSpPr txBox="1"/>
          <p:nvPr/>
        </p:nvSpPr>
        <p:spPr>
          <a:xfrm>
            <a:off x="5298721" y="6095818"/>
            <a:ext cx="244458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collapse</a:t>
            </a:r>
            <a:endParaRPr b="1" dirty="0">
              <a:latin typeface="Gill Sans MT" panose="020B0502020104020203" pitchFamily="34" charset="77"/>
              <a:sym typeface="American Typewriter"/>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04036" y="1309202"/>
            <a:ext cx="201016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voice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652718"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97772" y="4281356"/>
            <a:ext cx="5507633" cy="10874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When someone speaks or sings, you hear their voice.</a:t>
            </a:r>
            <a:endParaRPr sz="3200" dirty="0">
              <a:latin typeface="Gill Sans MT" panose="020B0502020104020203" pitchFamily="34" charset="77"/>
            </a:endParaRPr>
          </a:p>
        </p:txBody>
      </p:sp>
      <p:sp>
        <p:nvSpPr>
          <p:cNvPr id="155" name="The was a tear in Freddie’s new school jumper."/>
          <p:cNvSpPr txBox="1"/>
          <p:nvPr/>
        </p:nvSpPr>
        <p:spPr>
          <a:xfrm>
            <a:off x="0" y="634473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Hamza has a beautiful singing </a:t>
            </a:r>
            <a:r>
              <a:rPr lang="en-GB" sz="4000" b="1" dirty="0">
                <a:latin typeface="Gill Sans MT" panose="020B0502020104020203" pitchFamily="34" charset="77"/>
              </a:rPr>
              <a:t>voice</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voice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2ED35170-9510-865B-92BA-EA289EF9FFA1}"/>
              </a:ext>
            </a:extLst>
          </p:cNvPr>
          <p:cNvGraphicFramePr>
            <a:graphicFrameLocks noGrp="1"/>
          </p:cNvGraphicFramePr>
          <p:nvPr>
            <p:extLst>
              <p:ext uri="{D42A27DB-BD31-4B8C-83A1-F6EECF244321}">
                <p14:modId xmlns:p14="http://schemas.microsoft.com/office/powerpoint/2010/main" val="61397649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choice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silence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rejoice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shaky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FDC474B2-EFB2-087F-1920-E46272F15786}"/>
              </a:ext>
            </a:extLst>
          </p:cNvPr>
          <p:cNvPicPr>
            <a:picLocks noChangeAspect="1"/>
          </p:cNvPicPr>
          <p:nvPr/>
        </p:nvPicPr>
        <p:blipFill>
          <a:blip r:embed="rId3"/>
          <a:stretch>
            <a:fillRect/>
          </a:stretch>
        </p:blipFill>
        <p:spPr>
          <a:xfrm>
            <a:off x="8492220" y="2811357"/>
            <a:ext cx="3251200" cy="3251200"/>
          </a:xfrm>
          <a:prstGeom prst="rect">
            <a:avLst/>
          </a:prstGeom>
        </p:spPr>
      </p:pic>
    </p:spTree>
    <p:extLst>
      <p:ext uri="{BB962C8B-B14F-4D97-AF65-F5344CB8AC3E}">
        <p14:creationId xmlns:p14="http://schemas.microsoft.com/office/powerpoint/2010/main" val="4095616236"/>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31529" y="1309202"/>
            <a:ext cx="255518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mirror</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(noun</a:t>
            </a:r>
            <a:r>
              <a:rPr lang="en-GB" dirty="0">
                <a:latin typeface="Gill Sans MT" panose="020B0502020104020203" pitchFamily="34" charset="77"/>
              </a:rPr>
              <a:t>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97770" y="4041804"/>
            <a:ext cx="5507633"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A mirror is a flat piece of glass which reflects light, so that when you look at it you can see yourself reflected in it.</a:t>
            </a:r>
            <a:endParaRPr sz="3200" dirty="0">
              <a:latin typeface="Gill Sans MT" panose="020B0502020104020203" pitchFamily="34" charset="77"/>
            </a:endParaRPr>
          </a:p>
        </p:txBody>
      </p:sp>
      <p:sp>
        <p:nvSpPr>
          <p:cNvPr id="155" name="The was a tear in Freddie’s new school jumper."/>
          <p:cNvSpPr txBox="1"/>
          <p:nvPr/>
        </p:nvSpPr>
        <p:spPr>
          <a:xfrm>
            <a:off x="0" y="635078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I can see myself in the </a:t>
            </a:r>
            <a:r>
              <a:rPr lang="en-GB" sz="4000" b="1" dirty="0">
                <a:latin typeface="Gill Sans MT" panose="020B0502020104020203" pitchFamily="34" charset="77"/>
              </a:rPr>
              <a:t>mirror.</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mir-ror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A picture containing mirror, window, clock&#10;&#10;Description automatically generated">
            <a:extLst>
              <a:ext uri="{FF2B5EF4-FFF2-40B4-BE49-F238E27FC236}">
                <a16:creationId xmlns:a16="http://schemas.microsoft.com/office/drawing/2014/main" id="{13648F35-0820-7940-9C29-4911B49693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86716" y="2776173"/>
            <a:ext cx="3169464" cy="3169464"/>
          </a:xfrm>
          <a:prstGeom prst="rect">
            <a:avLst/>
          </a:prstGeom>
        </p:spPr>
      </p:pic>
      <p:graphicFrame>
        <p:nvGraphicFramePr>
          <p:cNvPr id="3" name="Table 2">
            <a:extLst>
              <a:ext uri="{FF2B5EF4-FFF2-40B4-BE49-F238E27FC236}">
                <a16:creationId xmlns:a16="http://schemas.microsoft.com/office/drawing/2014/main" id="{FAA9FD53-B5DD-F20C-33F0-02263388361C}"/>
              </a:ext>
            </a:extLst>
          </p:cNvPr>
          <p:cNvGraphicFramePr>
            <a:graphicFrameLocks noGrp="1"/>
          </p:cNvGraphicFramePr>
          <p:nvPr>
            <p:extLst>
              <p:ext uri="{D42A27DB-BD31-4B8C-83A1-F6EECF244321}">
                <p14:modId xmlns:p14="http://schemas.microsoft.com/office/powerpoint/2010/main" val="376268794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glass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nearer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clearer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11540685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84426" y="1309202"/>
            <a:ext cx="24493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crowd</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03611" y="3891471"/>
            <a:ext cx="6813547"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A crowd is a large group of people who have gathered together, for example to watch or listen to something interesting, or to protest about something.</a:t>
            </a:r>
            <a:endParaRPr sz="3200" dirty="0">
              <a:latin typeface="Gill Sans MT" panose="020B0502020104020203" pitchFamily="34" charset="77"/>
            </a:endParaRPr>
          </a:p>
        </p:txBody>
      </p:sp>
      <p:sp>
        <p:nvSpPr>
          <p:cNvPr id="155" name="The was a tear in Freddie’s new school jumper."/>
          <p:cNvSpPr txBox="1"/>
          <p:nvPr/>
        </p:nvSpPr>
        <p:spPr>
          <a:xfrm>
            <a:off x="0" y="6310406"/>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a:t>
            </a:r>
            <a:r>
              <a:rPr lang="en-GB" sz="4000" b="1" dirty="0">
                <a:latin typeface="Gill Sans MT" panose="020B0502020104020203" pitchFamily="34" charset="77"/>
              </a:rPr>
              <a:t>crowd</a:t>
            </a:r>
            <a:r>
              <a:rPr lang="en-GB" sz="4000" dirty="0">
                <a:latin typeface="Gill Sans MT" panose="020B0502020104020203" pitchFamily="34" charset="77"/>
              </a:rPr>
              <a:t> came along for the school play.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crowd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8" name="Picture 7" descr="A close up of a logo&#10;&#10;Description automatically generated">
            <a:extLst>
              <a:ext uri="{FF2B5EF4-FFF2-40B4-BE49-F238E27FC236}">
                <a16:creationId xmlns:a16="http://schemas.microsoft.com/office/drawing/2014/main" id="{EE798F5B-DFD5-0D49-9297-9EB95D9953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23988" y="2427624"/>
            <a:ext cx="3532693" cy="3532693"/>
          </a:xfrm>
          <a:prstGeom prst="rect">
            <a:avLst/>
          </a:prstGeom>
        </p:spPr>
      </p:pic>
      <p:graphicFrame>
        <p:nvGraphicFramePr>
          <p:cNvPr id="3" name="Table 2">
            <a:extLst>
              <a:ext uri="{FF2B5EF4-FFF2-40B4-BE49-F238E27FC236}">
                <a16:creationId xmlns:a16="http://schemas.microsoft.com/office/drawing/2014/main" id="{6048F2F5-2C2B-DA16-C744-445C4EF9A5E1}"/>
              </a:ext>
            </a:extLst>
          </p:cNvPr>
          <p:cNvGraphicFramePr>
            <a:graphicFrameLocks noGrp="1"/>
          </p:cNvGraphicFramePr>
          <p:nvPr>
            <p:extLst>
              <p:ext uri="{D42A27DB-BD31-4B8C-83A1-F6EECF244321}">
                <p14:modId xmlns:p14="http://schemas.microsoft.com/office/powerpoint/2010/main" val="234356883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horde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single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proud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growing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mob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3378835186"/>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79378" y="1309202"/>
            <a:ext cx="185948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petal</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(noun)</a:t>
            </a:r>
          </a:p>
        </p:txBody>
      </p:sp>
      <p:sp>
        <p:nvSpPr>
          <p:cNvPr id="154" name="If you tear paper, cloth, or another material, or if it tears, you pull it into two pieces or you pull it so that a hole appears in it."/>
          <p:cNvSpPr txBox="1"/>
          <p:nvPr/>
        </p:nvSpPr>
        <p:spPr>
          <a:xfrm>
            <a:off x="697770" y="4147629"/>
            <a:ext cx="5507633" cy="15799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The petals of a flower are the thin coloured or white parts which together form the flower.</a:t>
            </a:r>
            <a:endParaRPr sz="3200" dirty="0">
              <a:latin typeface="Gill Sans MT" panose="020B0502020104020203" pitchFamily="34" charset="77"/>
            </a:endParaRPr>
          </a:p>
        </p:txBody>
      </p:sp>
      <p:sp>
        <p:nvSpPr>
          <p:cNvPr id="155" name="The was a tear in Freddie’s new school jumper."/>
          <p:cNvSpPr txBox="1"/>
          <p:nvPr/>
        </p:nvSpPr>
        <p:spPr>
          <a:xfrm>
            <a:off x="0" y="637317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a:t>
            </a:r>
            <a:r>
              <a:rPr lang="en-GB" sz="4000" b="1" dirty="0">
                <a:latin typeface="Gill Sans MT" panose="020B0502020104020203" pitchFamily="34" charset="77"/>
              </a:rPr>
              <a:t>petals</a:t>
            </a:r>
            <a:r>
              <a:rPr lang="en-GB" sz="4000" dirty="0">
                <a:latin typeface="Gill Sans MT" panose="020B0502020104020203" pitchFamily="34" charset="77"/>
              </a:rPr>
              <a:t> of the flower were pink and red.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pet-al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A close up of a logo&#10;&#10;Description automatically generated">
            <a:extLst>
              <a:ext uri="{FF2B5EF4-FFF2-40B4-BE49-F238E27FC236}">
                <a16:creationId xmlns:a16="http://schemas.microsoft.com/office/drawing/2014/main" id="{B03EB5E9-F88A-B141-BAA6-C28E09E705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66423" y="2359037"/>
            <a:ext cx="3802830" cy="3802830"/>
          </a:xfrm>
          <a:prstGeom prst="rect">
            <a:avLst/>
          </a:prstGeom>
        </p:spPr>
      </p:pic>
      <p:graphicFrame>
        <p:nvGraphicFramePr>
          <p:cNvPr id="3" name="Table 2">
            <a:extLst>
              <a:ext uri="{FF2B5EF4-FFF2-40B4-BE49-F238E27FC236}">
                <a16:creationId xmlns:a16="http://schemas.microsoft.com/office/drawing/2014/main" id="{45495688-858D-758F-23D3-97078B89177E}"/>
              </a:ext>
            </a:extLst>
          </p:cNvPr>
          <p:cNvGraphicFramePr>
            <a:graphicFrameLocks noGrp="1"/>
          </p:cNvGraphicFramePr>
          <p:nvPr>
            <p:extLst>
              <p:ext uri="{D42A27DB-BD31-4B8C-83A1-F6EECF244321}">
                <p14:modId xmlns:p14="http://schemas.microsoft.com/office/powerpoint/2010/main" val="331057697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leaf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metal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colourful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settle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fragrant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234692910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06630" y="1309202"/>
            <a:ext cx="180498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meal</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(noun)</a:t>
            </a:r>
          </a:p>
        </p:txBody>
      </p:sp>
      <p:sp>
        <p:nvSpPr>
          <p:cNvPr id="154" name="If you tear paper, cloth, or another material, or if it tears, you pull it into two pieces or you pull it so that a hole appears in it."/>
          <p:cNvSpPr txBox="1"/>
          <p:nvPr/>
        </p:nvSpPr>
        <p:spPr>
          <a:xfrm>
            <a:off x="697772" y="4138451"/>
            <a:ext cx="5507633" cy="14875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000" dirty="0">
                <a:latin typeface="Gill Sans MT" panose="020B0502020104020203" pitchFamily="34" charset="77"/>
              </a:rPr>
              <a:t>A meal is an occasion when people sit down and eat, usually at a regular time.</a:t>
            </a:r>
            <a:endParaRPr sz="3000" dirty="0">
              <a:latin typeface="Gill Sans MT" panose="020B0502020104020203" pitchFamily="34" charset="77"/>
            </a:endParaRPr>
          </a:p>
        </p:txBody>
      </p:sp>
      <p:sp>
        <p:nvSpPr>
          <p:cNvPr id="155" name="The was a tear in Freddie’s new school jumper."/>
          <p:cNvSpPr txBox="1"/>
          <p:nvPr/>
        </p:nvSpPr>
        <p:spPr>
          <a:xfrm>
            <a:off x="0" y="639423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Everyone ate a yummy </a:t>
            </a:r>
            <a:r>
              <a:rPr lang="en-GB" sz="4000" b="1" dirty="0">
                <a:latin typeface="Gill Sans MT" panose="020B0502020104020203" pitchFamily="34" charset="77"/>
              </a:rPr>
              <a:t>meal</a:t>
            </a:r>
            <a:r>
              <a:rPr lang="en-GB" sz="4000" dirty="0">
                <a:latin typeface="Gill Sans MT" panose="020B0502020104020203" pitchFamily="34" charset="77"/>
              </a:rPr>
              <a:t> for lunch.</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meal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A close up of a logo&#10;&#10;Description automatically generated">
            <a:extLst>
              <a:ext uri="{FF2B5EF4-FFF2-40B4-BE49-F238E27FC236}">
                <a16:creationId xmlns:a16="http://schemas.microsoft.com/office/drawing/2014/main" id="{0F4F8B62-5F11-554D-B8DB-EA9118A62A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68107" y="2859671"/>
            <a:ext cx="2997200" cy="2997200"/>
          </a:xfrm>
          <a:prstGeom prst="rect">
            <a:avLst/>
          </a:prstGeom>
        </p:spPr>
      </p:pic>
      <p:graphicFrame>
        <p:nvGraphicFramePr>
          <p:cNvPr id="3" name="Table 2">
            <a:extLst>
              <a:ext uri="{FF2B5EF4-FFF2-40B4-BE49-F238E27FC236}">
                <a16:creationId xmlns:a16="http://schemas.microsoft.com/office/drawing/2014/main" id="{3C2FB36E-18AA-337D-5C84-78700FA87FA2}"/>
              </a:ext>
            </a:extLst>
          </p:cNvPr>
          <p:cNvGraphicFramePr>
            <a:graphicFrameLocks noGrp="1"/>
          </p:cNvGraphicFramePr>
          <p:nvPr>
            <p:extLst>
              <p:ext uri="{D42A27DB-BD31-4B8C-83A1-F6EECF244321}">
                <p14:modId xmlns:p14="http://schemas.microsoft.com/office/powerpoint/2010/main" val="389470662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supper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tasty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snack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868763980"/>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9319</TotalTime>
  <Words>1203</Words>
  <Application>Microsoft Macintosh PowerPoint</Application>
  <PresentationFormat>Custom</PresentationFormat>
  <Paragraphs>330</Paragraphs>
  <Slides>25</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96</cp:revision>
  <dcterms:modified xsi:type="dcterms:W3CDTF">2025-09-17T06:52:14Z</dcterms:modified>
</cp:coreProperties>
</file>